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75" r:id="rId2"/>
    <p:sldId id="257" r:id="rId3"/>
    <p:sldId id="273" r:id="rId4"/>
    <p:sldId id="258" r:id="rId5"/>
    <p:sldId id="260" r:id="rId6"/>
    <p:sldId id="261" r:id="rId7"/>
    <p:sldId id="271" r:id="rId8"/>
    <p:sldId id="276" r:id="rId9"/>
    <p:sldId id="27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FBA4D0-9A1E-47E7-9A34-E417ED4BA8E8}" v="1439" dt="2020-09-22T20:56:15.219"/>
    <p1510:client id="{72C5F11A-C88E-C64C-98E2-FC26C479215B}" v="15" dt="2020-09-22T21:05:12.449"/>
    <p1510:client id="{9903F689-DC0E-76D6-6175-C3B48C490BD1}" v="112" dt="2020-09-21T22:19:58.940"/>
    <p1510:client id="{A4031531-75AD-B114-5C26-282C5C97247A}" v="9" dt="2020-09-21T22:06:27.487"/>
    <p1510:client id="{CCF1829B-D405-437E-3039-566B2A3B3AF6}" v="2" dt="2020-09-22T21:17:23.033"/>
    <p1510:client id="{EB241095-A76F-4519-8411-925FA4031635}" v="109" dt="2020-09-21T22:02:44.589"/>
    <p1510:client id="{EC92AE80-F57C-2B07-10F0-620AAAE0E2E7}" v="74" dt="2020-09-21T22:20:08.1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2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5AA35-6FB0-47DE-ABB1-D9158F1478DF}" type="datetimeFigureOut">
              <a:rPr lang="pt-BR" smtClean="0"/>
              <a:t>22/09/2020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0FFBB-8718-47C5-82BF-550B5B921F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2173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microsoft.com/office/2007/relationships/hdphoto" Target="../media/hdphoto4.wdp"/><Relationship Id="rId12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18.png"/><Relationship Id="rId5" Type="http://schemas.openxmlformats.org/officeDocument/2006/relationships/image" Target="../media/image14.gif"/><Relationship Id="rId10" Type="http://schemas.microsoft.com/office/2007/relationships/hdphoto" Target="../media/hdphoto5.wdp"/><Relationship Id="rId4" Type="http://schemas.microsoft.com/office/2007/relationships/hdphoto" Target="../media/hdphoto3.wdp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bunch of fruit sitting on top of a wooden table&#10;&#10;Description automatically generated">
            <a:extLst>
              <a:ext uri="{FF2B5EF4-FFF2-40B4-BE49-F238E27FC236}">
                <a16:creationId xmlns:a16="http://schemas.microsoft.com/office/drawing/2014/main" id="{544259A5-7C5F-4B49-B38E-B8407F5D23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97BAD6A-04A3-4537-842E-9D1F97C720C2}"/>
              </a:ext>
            </a:extLst>
          </p:cNvPr>
          <p:cNvSpPr txBox="1">
            <a:spLocks/>
          </p:cNvSpPr>
          <p:nvPr/>
        </p:nvSpPr>
        <p:spPr>
          <a:xfrm>
            <a:off x="21404" y="4752037"/>
            <a:ext cx="2466458" cy="22783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Char char="•"/>
            </a:pPr>
            <a:r>
              <a:rPr lang="en-US" sz="2000">
                <a:solidFill>
                  <a:srgbClr val="FFFFFF"/>
                </a:solidFill>
                <a:cs typeface="Calibri"/>
              </a:rPr>
              <a:t>Gabriel Eduardo</a:t>
            </a:r>
            <a:endParaRPr lang="en-US"/>
          </a:p>
          <a:p>
            <a:pPr marL="342900" indent="-342900" algn="l">
              <a:buChar char="•"/>
            </a:pPr>
            <a:r>
              <a:rPr lang="en-US" sz="2000">
                <a:solidFill>
                  <a:srgbClr val="FFFFFF"/>
                </a:solidFill>
                <a:cs typeface="Calibri"/>
              </a:rPr>
              <a:t>Gabriel Lemos</a:t>
            </a:r>
          </a:p>
          <a:p>
            <a:pPr marL="342900" indent="-342900" algn="l">
              <a:buChar char="•"/>
            </a:pPr>
            <a:r>
              <a:rPr lang="en-US" sz="2000">
                <a:solidFill>
                  <a:srgbClr val="FFFFFF"/>
                </a:solidFill>
                <a:cs typeface="Calibri"/>
              </a:rPr>
              <a:t>Gabriel Monteiro</a:t>
            </a:r>
          </a:p>
          <a:p>
            <a:pPr marL="342900" indent="-342900" algn="l">
              <a:buChar char="•"/>
            </a:pPr>
            <a:r>
              <a:rPr lang="en-US" sz="2000">
                <a:solidFill>
                  <a:srgbClr val="FFFFFF"/>
                </a:solidFill>
                <a:cs typeface="Calibri"/>
              </a:rPr>
              <a:t>Gabriel </a:t>
            </a:r>
            <a:r>
              <a:rPr lang="en-US" sz="2000" err="1">
                <a:solidFill>
                  <a:srgbClr val="FFFFFF"/>
                </a:solidFill>
                <a:cs typeface="Calibri"/>
              </a:rPr>
              <a:t>Ortelan</a:t>
            </a:r>
          </a:p>
          <a:p>
            <a:pPr marL="342900" indent="-342900" algn="l">
              <a:buChar char="•"/>
            </a:pPr>
            <a:r>
              <a:rPr lang="en-US" sz="2000">
                <a:solidFill>
                  <a:srgbClr val="FFFFFF"/>
                </a:solidFill>
                <a:cs typeface="Calibri"/>
              </a:rPr>
              <a:t>Gabriela Foschini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567CF14-D8EB-4528-B10C-79D101AF8A01}"/>
              </a:ext>
            </a:extLst>
          </p:cNvPr>
          <p:cNvSpPr>
            <a:spLocks noGrp="1"/>
          </p:cNvSpPr>
          <p:nvPr/>
        </p:nvSpPr>
        <p:spPr>
          <a:xfrm>
            <a:off x="52503" y="2479511"/>
            <a:ext cx="3890549" cy="1894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err="1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Projeto</a:t>
            </a:r>
            <a:r>
              <a:rPr lang="en-US" sz="54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 PI</a:t>
            </a:r>
            <a:endParaRPr lang="en-US">
              <a:cs typeface="Calibri Light" panose="020F0302020204030204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E4C285B-CD53-4EAB-89DD-8124BC97AE77}"/>
              </a:ext>
            </a:extLst>
          </p:cNvPr>
          <p:cNvSpPr txBox="1">
            <a:spLocks/>
          </p:cNvSpPr>
          <p:nvPr/>
        </p:nvSpPr>
        <p:spPr>
          <a:xfrm>
            <a:off x="2516954" y="4752036"/>
            <a:ext cx="2466458" cy="22783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>
                <a:solidFill>
                  <a:srgbClr val="FFFFFF"/>
                </a:solidFill>
                <a:cs typeface="Calibri"/>
              </a:rPr>
              <a:t>RA: 01202010</a:t>
            </a:r>
            <a:endParaRPr lang="en-US" sz="2000"/>
          </a:p>
          <a:p>
            <a:pPr algn="l"/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RA: 01202011</a:t>
            </a:r>
          </a:p>
          <a:p>
            <a:pPr algn="l"/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RA: 01202012</a:t>
            </a:r>
          </a:p>
          <a:p>
            <a:pPr algn="l"/>
            <a:r>
              <a:rPr lang="en-US" sz="2000">
                <a:ea typeface="+mn-lt"/>
                <a:cs typeface="+mn-lt"/>
              </a:rPr>
              <a:t>RA: 01202082</a:t>
            </a:r>
          </a:p>
          <a:p>
            <a:pPr algn="l"/>
            <a:r>
              <a:rPr lang="en-US" sz="2000">
                <a:ea typeface="+mn-lt"/>
                <a:cs typeface="+mn-lt"/>
              </a:rPr>
              <a:t>RA: 01202105</a:t>
            </a:r>
            <a:endParaRPr lang="en-US" sz="200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731720B-0414-444F-BB1B-3BAB2F5CE439}"/>
              </a:ext>
            </a:extLst>
          </p:cNvPr>
          <p:cNvSpPr>
            <a:spLocks noGrp="1"/>
          </p:cNvSpPr>
          <p:nvPr/>
        </p:nvSpPr>
        <p:spPr>
          <a:xfrm>
            <a:off x="5146054" y="2477885"/>
            <a:ext cx="5607371" cy="2040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BANCADA </a:t>
            </a:r>
            <a:endParaRPr lang="en-US" sz="7200">
              <a:ln w="22225">
                <a:solidFill>
                  <a:srgbClr val="FFFFFF"/>
                </a:solidFill>
              </a:ln>
              <a:solidFill>
                <a:srgbClr val="FFFFFF"/>
              </a:solidFill>
              <a:cs typeface="Calibri Light"/>
            </a:endParaRPr>
          </a:p>
          <a:p>
            <a:pPr algn="ctr"/>
            <a:r>
              <a:rPr lang="en-US" sz="72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REFRIGERADA</a:t>
            </a:r>
            <a:endParaRPr lang="en-US" sz="7200">
              <a:ln w="22225">
                <a:solidFill>
                  <a:srgbClr val="FFFFFF"/>
                </a:solidFill>
              </a:ln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064180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9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16" descr="A group of fruit and vegetable stand&#10;&#10;Description automatically generated">
            <a:extLst>
              <a:ext uri="{FF2B5EF4-FFF2-40B4-BE49-F238E27FC236}">
                <a16:creationId xmlns:a16="http://schemas.microsoft.com/office/drawing/2014/main" id="{DC553CF3-F1E4-46BF-A74A-621EEA59B9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6357"/>
          <a:stretch/>
        </p:blipFill>
        <p:spPr>
          <a:xfrm>
            <a:off x="20" y="9"/>
            <a:ext cx="12191979" cy="685799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AF692-299E-42AA-9953-3823D0907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911030"/>
            <a:ext cx="10498912" cy="264207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buNone/>
            </a:pPr>
            <a:r>
              <a:rPr lang="en-US" sz="2400" dirty="0">
                <a:ea typeface="+mn-lt"/>
                <a:cs typeface="+mn-lt"/>
              </a:rPr>
              <a:t> </a:t>
            </a:r>
            <a:r>
              <a:rPr lang="en-US" sz="2400" dirty="0" err="1">
                <a:ea typeface="+mn-lt"/>
                <a:cs typeface="+mn-lt"/>
              </a:rPr>
              <a:t>Sendo</a:t>
            </a:r>
            <a:r>
              <a:rPr lang="en-US" sz="2400" dirty="0">
                <a:ea typeface="+mn-lt"/>
                <a:cs typeface="+mn-lt"/>
              </a:rPr>
              <a:t> que, </a:t>
            </a:r>
            <a:r>
              <a:rPr lang="en-US" sz="2400" dirty="0" err="1">
                <a:ea typeface="+mn-lt"/>
                <a:cs typeface="+mn-lt"/>
              </a:rPr>
              <a:t>apenas</a:t>
            </a:r>
            <a:r>
              <a:rPr lang="en-US" sz="2400" dirty="0">
                <a:ea typeface="+mn-lt"/>
                <a:cs typeface="+mn-lt"/>
              </a:rPr>
              <a:t> </a:t>
            </a:r>
            <a:r>
              <a:rPr lang="en-US" sz="2400" dirty="0" err="1">
                <a:ea typeface="+mn-lt"/>
                <a:cs typeface="+mn-lt"/>
              </a:rPr>
              <a:t>em</a:t>
            </a:r>
            <a:r>
              <a:rPr lang="en-US" sz="2400" dirty="0">
                <a:ea typeface="+mn-lt"/>
                <a:cs typeface="+mn-lt"/>
              </a:rPr>
              <a:t> </a:t>
            </a:r>
            <a:r>
              <a:rPr lang="en-US" sz="2400" dirty="0" err="1">
                <a:ea typeface="+mn-lt"/>
                <a:cs typeface="+mn-lt"/>
              </a:rPr>
              <a:t>frutas</a:t>
            </a:r>
            <a:r>
              <a:rPr lang="en-US" sz="2400" dirty="0">
                <a:ea typeface="+mn-lt"/>
                <a:cs typeface="+mn-lt"/>
              </a:rPr>
              <a:t>, </a:t>
            </a:r>
            <a:r>
              <a:rPr lang="en-US" sz="2400" dirty="0" err="1">
                <a:ea typeface="+mn-lt"/>
                <a:cs typeface="+mn-lt"/>
              </a:rPr>
              <a:t>verduras</a:t>
            </a:r>
            <a:r>
              <a:rPr lang="en-US" sz="2400" dirty="0">
                <a:ea typeface="+mn-lt"/>
                <a:cs typeface="+mn-lt"/>
              </a:rPr>
              <a:t> e legumes,</a:t>
            </a:r>
            <a:endParaRPr lang="en-US" dirty="0"/>
          </a:p>
          <a:p>
            <a:pPr algn="ctr">
              <a:buNone/>
            </a:pPr>
            <a:r>
              <a:rPr lang="en-US" sz="2400" dirty="0">
                <a:ea typeface="+mn-lt"/>
                <a:cs typeface="+mn-lt"/>
              </a:rPr>
              <a:t> o </a:t>
            </a:r>
            <a:r>
              <a:rPr lang="en-US" sz="2400" dirty="0" err="1">
                <a:ea typeface="+mn-lt"/>
                <a:cs typeface="+mn-lt"/>
              </a:rPr>
              <a:t>desperdício</a:t>
            </a:r>
            <a:r>
              <a:rPr lang="en-US" sz="2400" dirty="0">
                <a:ea typeface="+mn-lt"/>
                <a:cs typeface="+mn-lt"/>
              </a:rPr>
              <a:t> </a:t>
            </a:r>
            <a:r>
              <a:rPr lang="en-US" sz="2400" dirty="0" err="1">
                <a:ea typeface="+mn-lt"/>
                <a:cs typeface="+mn-lt"/>
              </a:rPr>
              <a:t>atingiu</a:t>
            </a:r>
            <a:r>
              <a:rPr lang="en-US" sz="2400" dirty="0">
                <a:ea typeface="+mn-lt"/>
                <a:cs typeface="+mn-lt"/>
              </a:rPr>
              <a:t> R$ 1,8 </a:t>
            </a:r>
            <a:r>
              <a:rPr lang="en-US" sz="2400" dirty="0" err="1">
                <a:ea typeface="+mn-lt"/>
                <a:cs typeface="+mn-lt"/>
              </a:rPr>
              <a:t>bilhão</a:t>
            </a:r>
            <a:r>
              <a:rPr lang="en-US" sz="2400" dirty="0">
                <a:ea typeface="+mn-lt"/>
                <a:cs typeface="+mn-lt"/>
              </a:rPr>
              <a:t>. </a:t>
            </a:r>
            <a:endParaRPr lang="en-US" dirty="0"/>
          </a:p>
          <a:p>
            <a:pPr marL="0" indent="0" algn="ctr">
              <a:buNone/>
            </a:pPr>
            <a:endParaRPr lang="en-US" sz="2400" dirty="0">
              <a:latin typeface="Microsoft GothicNeo"/>
              <a:ea typeface="Microsoft GothicNeo"/>
              <a:cs typeface="Microsoft GothicNeo"/>
            </a:endParaRPr>
          </a:p>
          <a:p>
            <a:pPr marL="0" indent="0" algn="ctr">
              <a:buNone/>
            </a:pP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Uma das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causas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 do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desperdício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 é a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variação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 de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temperatura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 a qual o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produto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 é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submetido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,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desde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sua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colheita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ao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seu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destino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.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9293D23-1A31-4AC4-BEF1-ECA8EDF8C2B0}"/>
              </a:ext>
            </a:extLst>
          </p:cNvPr>
          <p:cNvSpPr>
            <a:spLocks noGrp="1"/>
          </p:cNvSpPr>
          <p:nvPr/>
        </p:nvSpPr>
        <p:spPr>
          <a:xfrm>
            <a:off x="735979" y="-170065"/>
            <a:ext cx="10160321" cy="2040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DESPERDÍCIO</a:t>
            </a:r>
            <a:endParaRPr lang="en-US" sz="7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C29970-04D4-409B-9E57-BFB3CBD17B01}"/>
              </a:ext>
            </a:extLst>
          </p:cNvPr>
          <p:cNvSpPr txBox="1"/>
          <p:nvPr/>
        </p:nvSpPr>
        <p:spPr>
          <a:xfrm>
            <a:off x="878159" y="1832052"/>
            <a:ext cx="1049329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Os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supermercados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brasileiros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desperdiçaram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, no 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ano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 de 2017, o 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equivalente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 a R$ 3,9 </a:t>
            </a:r>
            <a:r>
              <a:rPr lang="en-US" sz="2400" dirty="0" err="1">
                <a:latin typeface="Microsoft GothicNeo"/>
                <a:ea typeface="Microsoft GothicNeo"/>
                <a:cs typeface="Microsoft GothicNeo"/>
              </a:rPr>
              <a:t>bilhões</a:t>
            </a:r>
            <a:r>
              <a:rPr lang="en-US" sz="2400" dirty="0">
                <a:latin typeface="Microsoft GothicNeo"/>
                <a:ea typeface="Microsoft GothicNeo"/>
                <a:cs typeface="Microsoft GothicNeo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05817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7">
            <a:extLst>
              <a:ext uri="{FF2B5EF4-FFF2-40B4-BE49-F238E27FC236}">
                <a16:creationId xmlns:a16="http://schemas.microsoft.com/office/drawing/2014/main" id="{28FF88A3-8EBC-4142-8CC2-EBE257ED6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m 11" descr="Frutas em cima de uma superfície de madeira&#10;&#10;Descrição gerada automaticamente">
            <a:extLst>
              <a:ext uri="{FF2B5EF4-FFF2-40B4-BE49-F238E27FC236}">
                <a16:creationId xmlns:a16="http://schemas.microsoft.com/office/drawing/2014/main" id="{5D45C98C-FD7F-483F-93FE-1D6A214C6B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18" b="4413"/>
          <a:stretch/>
        </p:blipFill>
        <p:spPr>
          <a:xfrm>
            <a:off x="20" y="11"/>
            <a:ext cx="12191980" cy="6857990"/>
          </a:xfrm>
          <a:prstGeom prst="rect">
            <a:avLst/>
          </a:prstGeom>
        </p:spPr>
      </p:pic>
      <p:pic>
        <p:nvPicPr>
          <p:cNvPr id="11" name="Picture 12">
            <a:extLst>
              <a:ext uri="{FF2B5EF4-FFF2-40B4-BE49-F238E27FC236}">
                <a16:creationId xmlns:a16="http://schemas.microsoft.com/office/drawing/2014/main" id="{3E9F77CE-6673-46D9-996F-8022B6E13D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6463" y1="20998" x2="45610" y2="51291"/>
                        <a14:foregroundMark x1="47561" y1="47676" x2="46951" y2="70224"/>
                        <a14:foregroundMark x1="45244" y1="54561" x2="41098" y2="69363"/>
                        <a14:foregroundMark x1="49756" y1="59725" x2="50610" y2="70740"/>
                        <a14:foregroundMark x1="43415" y1="61790" x2="38902" y2="80379"/>
                        <a14:foregroundMark x1="35610" y1="78657" x2="40610" y2="81239"/>
                        <a14:foregroundMark x1="37561" y1="83649" x2="48537" y2="85026"/>
                        <a14:foregroundMark x1="58902" y1="19449" x2="63415" y2="19966"/>
                        <a14:foregroundMark x1="58537" y1="27883" x2="60976" y2="29432"/>
                        <a14:foregroundMark x1="60000" y1="35800" x2="63049" y2="35800"/>
                        <a14:foregroundMark x1="59512" y1="43890" x2="61951" y2="44578"/>
                        <a14:foregroundMark x1="60366" y1="51635" x2="65000" y2="52324"/>
                        <a14:foregroundMark x1="51585" y1="64200" x2="43049" y2="86059"/>
                        <a14:foregroundMark x1="43049" y1="86059" x2="41951" y2="86059"/>
                        <a14:foregroundMark x1="45854" y1="88124" x2="53415" y2="80379"/>
                      </a14:backgroundRemoval>
                    </a14:imgEffect>
                  </a14:imgLayer>
                </a14:imgProps>
              </a:ext>
            </a:extLst>
          </a:blip>
          <a:srcRect l="5002" r="13377" b="18"/>
          <a:stretch/>
        </p:blipFill>
        <p:spPr>
          <a:xfrm>
            <a:off x="285684" y="1083242"/>
            <a:ext cx="1570813" cy="1363363"/>
          </a:xfrm>
          <a:custGeom>
            <a:avLst/>
            <a:gdLst/>
            <a:ahLst/>
            <a:cxnLst/>
            <a:rect l="l" t="t" r="r" b="b"/>
            <a:pathLst>
              <a:path w="1570813" h="1363363">
                <a:moveTo>
                  <a:pt x="452248" y="0"/>
                </a:moveTo>
                <a:cubicBezTo>
                  <a:pt x="1118566" y="0"/>
                  <a:pt x="1118566" y="0"/>
                  <a:pt x="1118566" y="0"/>
                </a:cubicBezTo>
                <a:cubicBezTo>
                  <a:pt x="1160301" y="0"/>
                  <a:pt x="1200597" y="22535"/>
                  <a:pt x="1220745" y="59154"/>
                </a:cubicBezTo>
                <a:cubicBezTo>
                  <a:pt x="1554623" y="623936"/>
                  <a:pt x="1554623" y="623936"/>
                  <a:pt x="1554623" y="623936"/>
                </a:cubicBezTo>
                <a:cubicBezTo>
                  <a:pt x="1576210" y="659147"/>
                  <a:pt x="1576210" y="704217"/>
                  <a:pt x="1554623" y="739427"/>
                </a:cubicBezTo>
                <a:cubicBezTo>
                  <a:pt x="1220745" y="1304209"/>
                  <a:pt x="1220745" y="1304209"/>
                  <a:pt x="1220745" y="1304209"/>
                </a:cubicBezTo>
                <a:cubicBezTo>
                  <a:pt x="1200597" y="1340828"/>
                  <a:pt x="1160301" y="1363363"/>
                  <a:pt x="1118566" y="1363363"/>
                </a:cubicBezTo>
                <a:cubicBezTo>
                  <a:pt x="452248" y="1363363"/>
                  <a:pt x="452248" y="1363363"/>
                  <a:pt x="452248" y="1363363"/>
                </a:cubicBezTo>
                <a:cubicBezTo>
                  <a:pt x="409074" y="1363363"/>
                  <a:pt x="370218" y="1340828"/>
                  <a:pt x="348631" y="1304209"/>
                </a:cubicBezTo>
                <a:cubicBezTo>
                  <a:pt x="16191" y="739427"/>
                  <a:pt x="16191" y="739427"/>
                  <a:pt x="16191" y="739427"/>
                </a:cubicBezTo>
                <a:cubicBezTo>
                  <a:pt x="-5396" y="704217"/>
                  <a:pt x="-5396" y="659147"/>
                  <a:pt x="16191" y="623936"/>
                </a:cubicBezTo>
                <a:cubicBezTo>
                  <a:pt x="348631" y="59154"/>
                  <a:pt x="348631" y="59154"/>
                  <a:pt x="348631" y="59154"/>
                </a:cubicBezTo>
                <a:cubicBezTo>
                  <a:pt x="370218" y="22535"/>
                  <a:pt x="409074" y="0"/>
                  <a:pt x="452248" y="0"/>
                </a:cubicBezTo>
                <a:close/>
              </a:path>
            </a:pathLst>
          </a:custGeom>
          <a:ln w="63500">
            <a:solidFill>
              <a:schemeClr val="tx1">
                <a:alpha val="80000"/>
              </a:schemeClr>
            </a:solidFill>
          </a:ln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33F1B17-8F8A-4680-8505-4186443637F3}"/>
              </a:ext>
            </a:extLst>
          </p:cNvPr>
          <p:cNvSpPr txBox="1">
            <a:spLocks/>
          </p:cNvSpPr>
          <p:nvPr/>
        </p:nvSpPr>
        <p:spPr>
          <a:xfrm>
            <a:off x="1467522" y="2405199"/>
            <a:ext cx="10432087" cy="151014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>
                <a:latin typeface="Microsoft GothicNeo"/>
                <a:ea typeface="Microsoft GothicNeo"/>
                <a:cs typeface="Microsoft GothicNeo"/>
              </a:rPr>
              <a:t>A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temperatura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é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responsável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por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aproximadamente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70% de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uma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boa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conservação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.</a:t>
            </a:r>
            <a:endParaRPr lang="en-US" sz="2400">
              <a:latin typeface="Microsoft GothicNeo"/>
              <a:ea typeface="Microsoft GothicNeo"/>
              <a:cs typeface="Microsoft GothicNeo"/>
            </a:endParaRPr>
          </a:p>
          <a:p>
            <a:pPr marL="0" indent="0" algn="ctr">
              <a:buNone/>
            </a:pPr>
            <a:endParaRPr lang="en-US" sz="2000">
              <a:latin typeface="Microsoft GothicNeo"/>
              <a:ea typeface="Microsoft GothicNeo"/>
              <a:cs typeface="Microsoft GothicNeo"/>
            </a:endParaRPr>
          </a:p>
          <a:p>
            <a:pPr marL="0" indent="0" algn="ctr">
              <a:buNone/>
            </a:pP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Existe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uma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temperatura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específica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para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cada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espécie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de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fruta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e/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ou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hortaliça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.</a:t>
            </a:r>
          </a:p>
          <a:p>
            <a:pPr marL="0"/>
            <a:endParaRPr lang="en-US" sz="2000">
              <a:latin typeface="Microsoft GothicNeo"/>
              <a:ea typeface="Microsoft GothicNeo"/>
              <a:cs typeface="Microsoft GothicNeo"/>
            </a:endParaRPr>
          </a:p>
          <a:p>
            <a:pPr marL="0"/>
            <a:endParaRPr lang="en-US" sz="2000">
              <a:latin typeface="Microsoft GothicNeo"/>
              <a:ea typeface="Microsoft GothicNeo"/>
              <a:cs typeface="Microsoft GothicNe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DB1936-1364-441A-ADA2-FC0F5AE651C4}"/>
              </a:ext>
            </a:extLst>
          </p:cNvPr>
          <p:cNvSpPr txBox="1"/>
          <p:nvPr/>
        </p:nvSpPr>
        <p:spPr>
          <a:xfrm>
            <a:off x="1899426" y="4111083"/>
            <a:ext cx="3886200" cy="23955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000">
              <a:latin typeface="Microsoft GothicNeo"/>
              <a:ea typeface="Microsoft GothicNeo"/>
              <a:cs typeface="Microsoft GothicNeo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Exemplos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: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000">
              <a:latin typeface="Microsoft GothicNeo"/>
              <a:ea typeface="Microsoft GothicNeo"/>
              <a:cs typeface="Microsoft GothicNeo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latin typeface="Microsoft GothicNeo"/>
                <a:ea typeface="Microsoft GothicNeo"/>
                <a:cs typeface="Microsoft GothicNeo"/>
              </a:rPr>
              <a:t>0°C a 1°C -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Pera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,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pêssego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...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latin typeface="Microsoft GothicNeo"/>
                <a:ea typeface="Microsoft GothicNeo"/>
                <a:cs typeface="Microsoft GothicNeo"/>
              </a:rPr>
              <a:t>3°C e 8°C -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Laranja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, abacaxi...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latin typeface="Microsoft GothicNeo"/>
                <a:ea typeface="Microsoft GothicNeo"/>
                <a:cs typeface="Microsoft GothicNeo"/>
              </a:rPr>
              <a:t>10°C e 14°C - Banana, 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mamão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...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1E25D3-6BD2-4332-948A-40C8D09FBBA4}"/>
              </a:ext>
            </a:extLst>
          </p:cNvPr>
          <p:cNvSpPr>
            <a:spLocks noGrp="1"/>
          </p:cNvSpPr>
          <p:nvPr/>
        </p:nvSpPr>
        <p:spPr>
          <a:xfrm>
            <a:off x="1330711" y="517594"/>
            <a:ext cx="10160321" cy="2040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TEMPERATURA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90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A close up of food&#10;&#10;Description automatically generated">
            <a:extLst>
              <a:ext uri="{FF2B5EF4-FFF2-40B4-BE49-F238E27FC236}">
                <a16:creationId xmlns:a16="http://schemas.microsoft.com/office/drawing/2014/main" id="{E2B5E6BF-FF42-4026-863F-98FFA08B8E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620" b="110"/>
          <a:stretch/>
        </p:blipFill>
        <p:spPr>
          <a:xfrm>
            <a:off x="-87563" y="38101"/>
            <a:ext cx="12191980" cy="6857999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125ED-BE61-47A8-AACE-053895DFB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6952733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Reduzir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atividade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biológica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do vegetal,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retardando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o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processo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de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maturação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;</a:t>
            </a:r>
            <a:endParaRPr lang="en-US" sz="2400">
              <a:solidFill>
                <a:srgbClr val="FFFFFF"/>
              </a:solidFill>
              <a:cs typeface="Calibri" panose="020F0502020204030204"/>
            </a:endParaRPr>
          </a:p>
          <a:p>
            <a:endParaRPr lang="en-US" sz="240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Diminuir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atividade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dos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microrganismos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;</a:t>
            </a:r>
            <a:endParaRPr lang="en-US" sz="2400">
              <a:solidFill>
                <a:srgbClr val="FFFFFF"/>
              </a:solidFill>
              <a:cs typeface="Calibri" panose="020F0502020204030204"/>
            </a:endParaRPr>
          </a:p>
          <a:p>
            <a:endParaRPr lang="en-US" sz="240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Minimizar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perda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de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água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do vegetal.</a:t>
            </a:r>
            <a:endParaRPr lang="en-US" sz="2400">
              <a:solidFill>
                <a:srgbClr val="FFFFFF"/>
              </a:solidFill>
              <a:cs typeface="Calibri"/>
            </a:endParaRP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EA817CDB-6467-421E-AF00-3B431E3063E5}"/>
              </a:ext>
            </a:extLst>
          </p:cNvPr>
          <p:cNvSpPr>
            <a:spLocks noGrp="1"/>
          </p:cNvSpPr>
          <p:nvPr/>
        </p:nvSpPr>
        <p:spPr>
          <a:xfrm>
            <a:off x="-118947" y="1669886"/>
            <a:ext cx="4538249" cy="3323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err="1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Finalidades</a:t>
            </a:r>
            <a:r>
              <a:rPr lang="en-US" sz="54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 do </a:t>
            </a:r>
            <a:r>
              <a:rPr lang="en-US" sz="5400" err="1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resfriamento</a:t>
            </a:r>
            <a:endParaRPr lang="en-US" sz="5400" err="1">
              <a:ln w="22225">
                <a:solidFill>
                  <a:srgbClr val="FFFFFF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7892897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pile of fruit&#10;&#10;Description automatically generated">
            <a:extLst>
              <a:ext uri="{FF2B5EF4-FFF2-40B4-BE49-F238E27FC236}">
                <a16:creationId xmlns:a16="http://schemas.microsoft.com/office/drawing/2014/main" id="{CCA68561-A422-47C2-B099-07956D2FB2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196" b="53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A0041-3D80-4782-8EB1-4E159F8C7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3575" y="1065862"/>
            <a:ext cx="7538171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As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frutas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e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hortaliças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são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sensíveis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a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variações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de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temperatura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,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devido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ao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etileno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. </a:t>
            </a:r>
            <a:endParaRPr lang="en-US">
              <a:solidFill>
                <a:srgbClr val="FFFFFF"/>
              </a:solidFill>
              <a:latin typeface="Microsoft GothicNeo"/>
              <a:ea typeface="Microsoft JhengHei Light"/>
              <a:cs typeface="+mj-lt"/>
            </a:endParaRPr>
          </a:p>
          <a:p>
            <a:pPr marL="0" indent="0" algn="ctr">
              <a:buNone/>
            </a:pPr>
            <a:endParaRPr lang="en-US">
              <a:solidFill>
                <a:srgbClr val="FFFFFF"/>
              </a:solidFill>
              <a:latin typeface="Microsoft GothicNeo"/>
              <a:ea typeface="Microsoft JhengHei Light"/>
              <a:cs typeface="Leelawadee"/>
            </a:endParaRPr>
          </a:p>
          <a:p>
            <a:pPr marL="0" indent="0" algn="ctr">
              <a:buNone/>
            </a:pP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O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etileno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reage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mais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rapidamente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em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temperaturas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mais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altas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9D61DB9-3E38-48D2-B93B-51C63C0C5150}"/>
              </a:ext>
            </a:extLst>
          </p:cNvPr>
          <p:cNvSpPr>
            <a:spLocks noGrp="1"/>
          </p:cNvSpPr>
          <p:nvPr/>
        </p:nvSpPr>
        <p:spPr>
          <a:xfrm>
            <a:off x="-118947" y="1669886"/>
            <a:ext cx="4538249" cy="3323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9600" err="1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Etileno</a:t>
            </a:r>
            <a:endParaRPr lang="en-US" sz="9600" err="1">
              <a:ln w="22225">
                <a:solidFill>
                  <a:srgbClr val="FFFFFF"/>
                </a:solidFill>
              </a:ln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4410388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9">
            <a:extLst>
              <a:ext uri="{FF2B5EF4-FFF2-40B4-BE49-F238E27FC236}">
                <a16:creationId xmlns:a16="http://schemas.microsoft.com/office/drawing/2014/main" id="{28FF88A3-8EBC-4142-8CC2-EBE257ED6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lose up of food&#10;&#10;Description automatically generated">
            <a:extLst>
              <a:ext uri="{FF2B5EF4-FFF2-40B4-BE49-F238E27FC236}">
                <a16:creationId xmlns:a16="http://schemas.microsoft.com/office/drawing/2014/main" id="{47B6AAD8-ED6E-491E-9E10-67AB961638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707" b="7707"/>
          <a:stretch/>
        </p:blipFill>
        <p:spPr>
          <a:xfrm>
            <a:off x="3" y="10"/>
            <a:ext cx="12191997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D45F5-CBDD-4D52-A441-3EB34D078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2473" y="2553882"/>
            <a:ext cx="9484235" cy="34739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en-US" sz="3600">
                <a:cs typeface="Calibri"/>
              </a:rPr>
              <a:t>As frutas ao chegar próximo ao seu processo de maturação são fatiadas, colocadas em bandejas e ofertadas por preços menores.</a:t>
            </a:r>
            <a:endParaRPr lang="en-US" sz="3600"/>
          </a:p>
          <a:p>
            <a:pPr marL="0" indent="0" algn="ctr">
              <a:buNone/>
            </a:pPr>
            <a:endParaRPr lang="en-US" sz="3600">
              <a:cs typeface="Calibri"/>
            </a:endParaRPr>
          </a:p>
          <a:p>
            <a:pPr marL="0" indent="0" algn="ctr">
              <a:buNone/>
            </a:pPr>
            <a:r>
              <a:rPr lang="en-US" sz="3600" err="1">
                <a:cs typeface="Calibri"/>
              </a:rPr>
              <a:t>Congelamento</a:t>
            </a:r>
            <a:r>
              <a:rPr lang="en-US" sz="3600">
                <a:cs typeface="Calibri"/>
              </a:rPr>
              <a:t> das </a:t>
            </a:r>
            <a:r>
              <a:rPr lang="en-US" sz="3600" err="1">
                <a:cs typeface="Calibri"/>
              </a:rPr>
              <a:t>frutas</a:t>
            </a:r>
            <a:r>
              <a:rPr lang="en-US" sz="3600">
                <a:cs typeface="Calibri"/>
              </a:rPr>
              <a:t> para </a:t>
            </a:r>
            <a:r>
              <a:rPr lang="en-US" sz="3600" err="1">
                <a:cs typeface="Calibri"/>
              </a:rPr>
              <a:t>minimizar</a:t>
            </a:r>
            <a:r>
              <a:rPr lang="en-US" sz="3600">
                <a:cs typeface="Calibri"/>
              </a:rPr>
              <a:t> a </a:t>
            </a:r>
            <a:r>
              <a:rPr lang="en-US" sz="3600" err="1">
                <a:cs typeface="Calibri"/>
              </a:rPr>
              <a:t>perda</a:t>
            </a:r>
            <a:r>
              <a:rPr lang="en-US" sz="3600">
                <a:cs typeface="Calibri"/>
              </a:rPr>
              <a:t> de </a:t>
            </a:r>
            <a:r>
              <a:rPr lang="en-US" sz="3600" err="1">
                <a:cs typeface="Calibri"/>
              </a:rPr>
              <a:t>água</a:t>
            </a:r>
            <a:r>
              <a:rPr lang="en-US" sz="3600">
                <a:cs typeface="Calibri"/>
              </a:rPr>
              <a:t> e </a:t>
            </a:r>
            <a:r>
              <a:rPr lang="en-US" sz="3600" err="1">
                <a:cs typeface="Calibri"/>
              </a:rPr>
              <a:t>retardar</a:t>
            </a:r>
            <a:r>
              <a:rPr lang="en-US" sz="3600">
                <a:cs typeface="Calibri"/>
              </a:rPr>
              <a:t> o </a:t>
            </a:r>
            <a:r>
              <a:rPr lang="en-US" sz="3600" err="1">
                <a:cs typeface="Calibri"/>
              </a:rPr>
              <a:t>processo</a:t>
            </a:r>
            <a:r>
              <a:rPr lang="en-US" sz="3600">
                <a:cs typeface="Calibri"/>
              </a:rPr>
              <a:t> de </a:t>
            </a:r>
            <a:r>
              <a:rPr lang="en-US" sz="3600" err="1">
                <a:cs typeface="Calibri"/>
              </a:rPr>
              <a:t>maturação</a:t>
            </a:r>
            <a:r>
              <a:rPr lang="en-US" sz="3600">
                <a:cs typeface="Calibri"/>
              </a:rPr>
              <a:t> </a:t>
            </a:r>
          </a:p>
          <a:p>
            <a:pPr marL="0" indent="0" algn="ctr">
              <a:buNone/>
            </a:pPr>
            <a:endParaRPr lang="en-US" sz="3600">
              <a:cs typeface="Calibri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940D088-BE39-42B3-8D8A-172A6C254500}"/>
              </a:ext>
            </a:extLst>
          </p:cNvPr>
          <p:cNvSpPr>
            <a:spLocks noGrp="1"/>
          </p:cNvSpPr>
          <p:nvPr/>
        </p:nvSpPr>
        <p:spPr>
          <a:xfrm>
            <a:off x="1897565" y="582642"/>
            <a:ext cx="8357541" cy="2040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ALTERNATIVAS PARA O PROBLEMA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788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2">
            <a:extLst>
              <a:ext uri="{FF2B5EF4-FFF2-40B4-BE49-F238E27FC236}">
                <a16:creationId xmlns:a16="http://schemas.microsoft.com/office/drawing/2014/main" id="{28FF88A3-8EBC-4142-8CC2-EBE257ED6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variety of fruit on a table&#10;&#10;Description automatically generated">
            <a:extLst>
              <a:ext uri="{FF2B5EF4-FFF2-40B4-BE49-F238E27FC236}">
                <a16:creationId xmlns:a16="http://schemas.microsoft.com/office/drawing/2014/main" id="{230693D4-08C2-4AA1-AD61-A4DB232AA3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4088" b="19662"/>
          <a:stretch/>
        </p:blipFill>
        <p:spPr>
          <a:xfrm>
            <a:off x="3" y="10"/>
            <a:ext cx="12191997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C3B6F-41A0-4C01-980C-39BD02EAF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692" y="2879126"/>
            <a:ext cx="9484235" cy="305272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 algn="ctr">
              <a:buNone/>
            </a:pPr>
            <a:r>
              <a:rPr lang="en-US" sz="2400">
                <a:latin typeface="Microsoft GothicNeo"/>
                <a:ea typeface="Microsoft GothicNeo"/>
                <a:cs typeface="Microsoft GothicNeo"/>
              </a:rPr>
              <a:t>Embalagem 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vácuo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.</a:t>
            </a:r>
          </a:p>
          <a:p>
            <a:pPr marL="0" indent="0" algn="ctr">
              <a:buNone/>
            </a:pPr>
            <a:r>
              <a:rPr lang="en-US" sz="2400">
                <a:latin typeface="Microsoft GothicNeo"/>
                <a:ea typeface="Microsoft GothicNeo"/>
                <a:cs typeface="Microsoft GothicNeo"/>
              </a:rPr>
              <a:t>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conservação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do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alimento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é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alongada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devido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supressão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do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oxigênio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,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podendo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até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triplicar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durabilidade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.</a:t>
            </a:r>
          </a:p>
          <a:p>
            <a:pPr marL="0" indent="0" algn="ctr">
              <a:buNone/>
            </a:pPr>
            <a:endParaRPr lang="en-US" sz="2400">
              <a:latin typeface="Microsoft GothicNeo"/>
              <a:ea typeface="Microsoft GothicNeo"/>
              <a:cs typeface="Calibri" panose="020F0502020204030204"/>
            </a:endParaRPr>
          </a:p>
          <a:p>
            <a:pPr marL="0" indent="0" algn="ctr">
              <a:buNone/>
            </a:pPr>
            <a:endParaRPr lang="en-US" sz="2400">
              <a:latin typeface="Microsoft GothicNeo"/>
              <a:ea typeface="Microsoft GothicNeo"/>
              <a:cs typeface="Calibri" panose="020F0502020204030204"/>
            </a:endParaRPr>
          </a:p>
          <a:p>
            <a:pPr marL="0" indent="0" algn="ctr">
              <a:buNone/>
            </a:pP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Extração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e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transformação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de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lipídios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em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pó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para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aplicação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de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uma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camada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protetora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comestível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para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impedir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a entrada de micro-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organismos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.</a:t>
            </a:r>
          </a:p>
          <a:p>
            <a:endParaRPr lang="en-US" sz="2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1ABB94-3201-421E-A9D0-F65C968E3DC9}"/>
              </a:ext>
            </a:extLst>
          </p:cNvPr>
          <p:cNvSpPr>
            <a:spLocks noGrp="1"/>
          </p:cNvSpPr>
          <p:nvPr/>
        </p:nvSpPr>
        <p:spPr>
          <a:xfrm>
            <a:off x="782443" y="526886"/>
            <a:ext cx="10160321" cy="2040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ALTERNATIVAS TECNOLÓGICAS</a:t>
            </a:r>
            <a:endParaRPr lang="en-US" sz="5400">
              <a:ln w="22225">
                <a:solidFill>
                  <a:srgbClr val="FFFFFF"/>
                </a:solidFill>
              </a:ln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490676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banana sitting on top of a table&#10;&#10;Description automatically generated">
            <a:extLst>
              <a:ext uri="{FF2B5EF4-FFF2-40B4-BE49-F238E27FC236}">
                <a16:creationId xmlns:a16="http://schemas.microsoft.com/office/drawing/2014/main" id="{1AB761ED-BEC2-4CBC-88D9-32C7C2EDE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</a:blip>
          <a:srcRect t="10002" b="541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096441C-E726-4991-AAD2-A401C99F99F6}"/>
              </a:ext>
            </a:extLst>
          </p:cNvPr>
          <p:cNvSpPr>
            <a:spLocks noGrp="1"/>
          </p:cNvSpPr>
          <p:nvPr/>
        </p:nvSpPr>
        <p:spPr>
          <a:xfrm>
            <a:off x="623363" y="208108"/>
            <a:ext cx="10348347" cy="13974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00" b="1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BANCADA REFRIGERADA</a:t>
            </a:r>
            <a:endParaRPr lang="en-US" sz="6600" b="1">
              <a:ln w="22225">
                <a:solidFill>
                  <a:srgbClr val="FFFFFF"/>
                </a:solidFill>
              </a:ln>
              <a:cs typeface="Calibri Light"/>
            </a:endParaRPr>
          </a:p>
        </p:txBody>
      </p:sp>
      <p:pic>
        <p:nvPicPr>
          <p:cNvPr id="5" name="Picture 26" descr="A picture containing fruit, table, different, food&#10;&#10;Description automatically generated">
            <a:extLst>
              <a:ext uri="{FF2B5EF4-FFF2-40B4-BE49-F238E27FC236}">
                <a16:creationId xmlns:a16="http://schemas.microsoft.com/office/drawing/2014/main" id="{5AA7F3CC-4939-4034-B9D2-2130058134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8625" r="95500">
                        <a14:foregroundMark x1="10625" y1="61333" x2="8625" y2="72889"/>
                        <a14:foregroundMark x1="90125" y1="50889" x2="91375" y2="76444"/>
                        <a14:foregroundMark x1="95500" y1="62667" x2="95500" y2="69556"/>
                      </a14:backgroundRemoval>
                    </a14:imgEffect>
                  </a14:imgLayer>
                </a14:imgProps>
              </a:ext>
            </a:extLst>
          </a:blip>
          <a:srcRect t="6569" r="-4" b="13316"/>
          <a:stretch/>
        </p:blipFill>
        <p:spPr>
          <a:xfrm rot="120000">
            <a:off x="6715721" y="1364708"/>
            <a:ext cx="5468775" cy="2462144"/>
          </a:xfrm>
          <a:prstGeom prst="rect">
            <a:avLst/>
          </a:prstGeom>
        </p:spPr>
      </p:pic>
      <p:pic>
        <p:nvPicPr>
          <p:cNvPr id="8" name="Picture 7" descr="A picture containing table, food, fruit, computer&#10;&#10;Description automatically generated">
            <a:extLst>
              <a:ext uri="{FF2B5EF4-FFF2-40B4-BE49-F238E27FC236}">
                <a16:creationId xmlns:a16="http://schemas.microsoft.com/office/drawing/2014/main" id="{B415F0BF-7211-468D-9D87-581DAB0E6F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1435" y="3971736"/>
            <a:ext cx="4752109" cy="2660688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29CA0F8-B9C2-4759-BB60-E3D0F7F7A2A0}"/>
              </a:ext>
            </a:extLst>
          </p:cNvPr>
          <p:cNvSpPr txBox="1">
            <a:spLocks/>
          </p:cNvSpPr>
          <p:nvPr/>
        </p:nvSpPr>
        <p:spPr>
          <a:xfrm>
            <a:off x="669104" y="2256487"/>
            <a:ext cx="4352408" cy="3735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Char char="•"/>
            </a:pPr>
            <a:r>
              <a:rPr lang="en-US" sz="2000" err="1">
                <a:cs typeface="Calibri"/>
              </a:rPr>
              <a:t>Redução</a:t>
            </a:r>
            <a:r>
              <a:rPr lang="en-US" sz="2000">
                <a:cs typeface="Calibri"/>
              </a:rPr>
              <a:t> de </a:t>
            </a:r>
            <a:r>
              <a:rPr lang="en-US" sz="2000" err="1">
                <a:cs typeface="Calibri"/>
              </a:rPr>
              <a:t>desperdício</a:t>
            </a:r>
            <a:endParaRPr lang="en-US" sz="2000">
              <a:cs typeface="Calibri"/>
            </a:endParaRPr>
          </a:p>
          <a:p>
            <a:pPr marL="342900" indent="-342900" algn="l">
              <a:buChar char="•"/>
            </a:pPr>
            <a:endParaRPr lang="en-US" sz="2000">
              <a:cs typeface="Calibri"/>
            </a:endParaRPr>
          </a:p>
          <a:p>
            <a:pPr marL="342900" indent="-342900" algn="l">
              <a:buChar char="•"/>
            </a:pPr>
            <a:r>
              <a:rPr lang="en-US" sz="2000" err="1">
                <a:cs typeface="Calibri"/>
              </a:rPr>
              <a:t>A</a:t>
            </a:r>
            <a:r>
              <a:rPr lang="en-US" sz="2000" err="1">
                <a:ea typeface="+mn-lt"/>
                <a:cs typeface="+mn-lt"/>
              </a:rPr>
              <a:t>traso</a:t>
            </a:r>
            <a:r>
              <a:rPr lang="en-US" sz="2000">
                <a:ea typeface="+mn-lt"/>
                <a:cs typeface="+mn-lt"/>
              </a:rPr>
              <a:t> do </a:t>
            </a:r>
            <a:r>
              <a:rPr lang="en-US" sz="2000" err="1">
                <a:ea typeface="+mn-lt"/>
                <a:cs typeface="+mn-lt"/>
              </a:rPr>
              <a:t>processo</a:t>
            </a:r>
            <a:r>
              <a:rPr lang="en-US" sz="2000">
                <a:ea typeface="+mn-lt"/>
                <a:cs typeface="+mn-lt"/>
              </a:rPr>
              <a:t> de </a:t>
            </a:r>
            <a:r>
              <a:rPr lang="en-US" sz="2000" err="1">
                <a:ea typeface="+mn-lt"/>
                <a:cs typeface="+mn-lt"/>
              </a:rPr>
              <a:t>maturação</a:t>
            </a:r>
            <a:endParaRPr lang="en-US" sz="2000">
              <a:ea typeface="+mn-lt"/>
              <a:cs typeface="+mn-lt"/>
            </a:endParaRPr>
          </a:p>
          <a:p>
            <a:pPr marL="342900" indent="-342900" algn="l">
              <a:buChar char="•"/>
            </a:pPr>
            <a:endParaRPr lang="en-US" sz="2000">
              <a:cs typeface="Calibri"/>
            </a:endParaRPr>
          </a:p>
          <a:p>
            <a:pPr marL="342900" indent="-342900" algn="l">
              <a:buChar char="•"/>
            </a:pPr>
            <a:r>
              <a:rPr lang="en-US" sz="2000" err="1">
                <a:cs typeface="Calibri"/>
              </a:rPr>
              <a:t>Diversidade</a:t>
            </a:r>
            <a:r>
              <a:rPr lang="en-US" sz="2000">
                <a:cs typeface="Calibri"/>
              </a:rPr>
              <a:t> de precificação</a:t>
            </a:r>
          </a:p>
          <a:p>
            <a:pPr marL="342900" indent="-342900" algn="l">
              <a:buChar char="•"/>
            </a:pPr>
            <a:endParaRPr lang="en-US" sz="2000">
              <a:cs typeface="Calibri"/>
            </a:endParaRPr>
          </a:p>
          <a:p>
            <a:pPr marL="342900" indent="-342900" algn="l">
              <a:buChar char="•"/>
            </a:pPr>
            <a:r>
              <a:rPr lang="en-US" sz="2000" err="1">
                <a:cs typeface="Calibri"/>
              </a:rPr>
              <a:t>Finalidades</a:t>
            </a:r>
            <a:r>
              <a:rPr lang="en-US" sz="2000">
                <a:cs typeface="Calibri"/>
              </a:rPr>
              <a:t> do </a:t>
            </a:r>
            <a:r>
              <a:rPr lang="en-US" sz="2000" err="1">
                <a:cs typeface="Calibri"/>
              </a:rPr>
              <a:t>resfriamento</a:t>
            </a:r>
            <a:endParaRPr lang="en-US" sz="2000">
              <a:cs typeface="Calibri"/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EE475BCD-CA96-4245-9408-4C8B58F22801}"/>
              </a:ext>
            </a:extLst>
          </p:cNvPr>
          <p:cNvCxnSpPr>
            <a:cxnSpLocks/>
          </p:cNvCxnSpPr>
          <p:nvPr/>
        </p:nvCxnSpPr>
        <p:spPr>
          <a:xfrm>
            <a:off x="8430805" y="4375161"/>
            <a:ext cx="0" cy="198766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97FD0FB3-AD6B-4226-BF2A-6AAA17BE023D}"/>
              </a:ext>
            </a:extLst>
          </p:cNvPr>
          <p:cNvCxnSpPr>
            <a:cxnSpLocks/>
          </p:cNvCxnSpPr>
          <p:nvPr/>
        </p:nvCxnSpPr>
        <p:spPr>
          <a:xfrm>
            <a:off x="10471388" y="4421813"/>
            <a:ext cx="0" cy="190213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68738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1C09F8A4-AAE6-4093-AAF0-9FC3D621F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09" y="2308"/>
            <a:ext cx="12195110" cy="6856228"/>
          </a:xfrm>
          <a:prstGeom prst="rect">
            <a:avLst/>
          </a:prstGeom>
        </p:spPr>
      </p:pic>
      <p:pic>
        <p:nvPicPr>
          <p:cNvPr id="6" name="Picture 42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58B9DCD2-3A2F-4C98-9562-F7B72E4AA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90" b="89202" l="0" r="98333">
                        <a14:foregroundMark x1="9000" y1="43662" x2="333" y2="40845"/>
                        <a14:foregroundMark x1="88667" y1="40845" x2="98333" y2="38967"/>
                        <a14:backgroundMark x1="60667" y1="74178" x2="55000" y2="76056"/>
                        <a14:backgroundMark x1="58667" y1="75587" x2="53000" y2="78404"/>
                        <a14:backgroundMark x1="77667" y1="58216" x2="76000" y2="530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5324" y="679914"/>
            <a:ext cx="2726743" cy="1417000"/>
          </a:xfrm>
          <a:prstGeom prst="rect">
            <a:avLst/>
          </a:prstGeom>
        </p:spPr>
      </p:pic>
      <p:pic>
        <p:nvPicPr>
          <p:cNvPr id="8" name="Picture 2" descr="Serviços">
            <a:extLst>
              <a:ext uri="{FF2B5EF4-FFF2-40B4-BE49-F238E27FC236}">
                <a16:creationId xmlns:a16="http://schemas.microsoft.com/office/drawing/2014/main" id="{53AC1D73-A5FA-4BC8-A289-AE2088F55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351" y="4593057"/>
            <a:ext cx="1443484" cy="1453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69" descr="Computador ligado em cima da mesa&#10;&#10;Descrição gerada automaticamente">
            <a:extLst>
              <a:ext uri="{FF2B5EF4-FFF2-40B4-BE49-F238E27FC236}">
                <a16:creationId xmlns:a16="http://schemas.microsoft.com/office/drawing/2014/main" id="{FE6F6FCE-5B2F-43F1-AB69-0F171A37E0C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10" b="89790" l="19010" r="79712">
                        <a14:foregroundMark x1="21406" y1="80781" x2="19329" y2="84084"/>
                        <a14:foregroundMark x1="75080" y1="79580" x2="76358" y2="84985"/>
                        <a14:foregroundMark x1="77796" y1="83183" x2="79233" y2="84985"/>
                        <a14:foregroundMark x1="79233" y1="86186" x2="79712" y2="86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55" r="18167"/>
          <a:stretch/>
        </p:blipFill>
        <p:spPr>
          <a:xfrm>
            <a:off x="5239261" y="1303796"/>
            <a:ext cx="1713477" cy="1396799"/>
          </a:xfrm>
          <a:prstGeom prst="rect">
            <a:avLst/>
          </a:prstGeom>
        </p:spPr>
      </p:pic>
      <p:pic>
        <p:nvPicPr>
          <p:cNvPr id="12" name="Imagem 71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469710FE-ED9F-41B9-AFB4-EA4B316F4F9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243" y="1591068"/>
            <a:ext cx="1115511" cy="609985"/>
          </a:xfrm>
          <a:prstGeom prst="rect">
            <a:avLst/>
          </a:prstGeom>
        </p:spPr>
      </p:pic>
      <p:pic>
        <p:nvPicPr>
          <p:cNvPr id="14" name="Picture 43" descr="A picture containing person, person, clothing, indoor&#10;&#10;Description automatically generated">
            <a:extLst>
              <a:ext uri="{FF2B5EF4-FFF2-40B4-BE49-F238E27FC236}">
                <a16:creationId xmlns:a16="http://schemas.microsoft.com/office/drawing/2014/main" id="{6667BD89-8054-46CA-AE12-5AA755F7B92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6000" b="90000" l="3077" r="98077">
                        <a14:foregroundMark x1="18846" y1="49000" x2="8846" y2="61000"/>
                        <a14:foregroundMark x1="4615" y1="64500" x2="3077" y2="64500"/>
                        <a14:foregroundMark x1="46923" y1="6000" x2="53462" y2="6000"/>
                        <a14:foregroundMark x1="84615" y1="52500" x2="91538" y2="62500"/>
                        <a14:foregroundMark x1="93571" y1="65029" x2="94231" y2="66500"/>
                        <a14:foregroundMark x1="92661" y1="63000" x2="93099" y2="63977"/>
                        <a14:foregroundMark x1="86154" y1="48500" x2="92661" y2="63000"/>
                        <a14:foregroundMark x1="95660" y1="59551" x2="96280" y2="60574"/>
                        <a14:foregroundMark x1="88623" y1="47941" x2="92315" y2="54032"/>
                        <a14:foregroundMark x1="96538" y1="63787" x2="96538" y2="71500"/>
                        <a14:foregroundMark x1="98077" y1="64000" x2="98077" y2="69000"/>
                        <a14:backgroundMark x1="89231" y1="40500" x2="92308" y2="43500"/>
                        <a14:backgroundMark x1="95385" y1="50500" x2="99615" y2="55000"/>
                        <a14:backgroundMark x1="98846" y1="59500" x2="99615" y2="62500"/>
                        <a14:backgroundMark x1="99231" y1="63000" x2="99231" y2="63000"/>
                        <a14:backgroundMark x1="64615" y1="40000" x2="68846" y2="41000"/>
                        <a14:backgroundMark x1="69231" y1="40000" x2="72308" y2="42000"/>
                        <a14:backgroundMark x1="74615" y1="44500" x2="79231" y2="47500"/>
                        <a14:backgroundMark x1="72692" y1="43500" x2="75385" y2="44500"/>
                        <a14:backgroundMark x1="62692" y1="40500" x2="65769" y2="41500"/>
                        <a14:backgroundMark x1="22692" y1="48500" x2="25769" y2="45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36111" y="4632921"/>
            <a:ext cx="1552018" cy="1373584"/>
          </a:xfrm>
          <a:prstGeom prst="rect">
            <a:avLst/>
          </a:prstGeom>
        </p:spPr>
      </p:pic>
      <p:pic>
        <p:nvPicPr>
          <p:cNvPr id="16" name="Picture 2" descr="Calendário PNG Images | Vetores e arquivos PSD | Download grátis em Pngtree">
            <a:extLst>
              <a:ext uri="{FF2B5EF4-FFF2-40B4-BE49-F238E27FC236}">
                <a16:creationId xmlns:a16="http://schemas.microsoft.com/office/drawing/2014/main" id="{DF9CE63A-4919-4DB4-9303-93F9ED889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27222" y1="40833" x2="53611" y2="62222"/>
                        <a14:foregroundMark x1="48889" y1="48056" x2="69444" y2="69722"/>
                        <a14:foregroundMark x1="72778" y1="44167" x2="75000" y2="77500"/>
                        <a14:foregroundMark x1="80000" y1="75278" x2="38889" y2="77778"/>
                        <a14:foregroundMark x1="38889" y1="77778" x2="18056" y2="47222"/>
                        <a14:foregroundMark x1="20833" y1="51667" x2="50000" y2="78889"/>
                        <a14:foregroundMark x1="50000" y1="78889" x2="58056" y2="79167"/>
                        <a14:foregroundMark x1="65278" y1="44167" x2="79167" y2="60278"/>
                        <a14:foregroundMark x1="64722" y1="43611" x2="84167" y2="43056"/>
                        <a14:foregroundMark x1="82778" y1="44167" x2="82222" y2="74167"/>
                        <a14:foregroundMark x1="36667" y1="65000" x2="33056" y2="57500"/>
                        <a14:foregroundMark x1="22222" y1="55000" x2="37500" y2="76944"/>
                        <a14:foregroundMark x1="29167" y1="72222" x2="22222" y2="73611"/>
                        <a14:foregroundMark x1="22222" y1="73333" x2="22222" y2="73333"/>
                        <a14:foregroundMark x1="18611" y1="69444" x2="17778" y2="77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8495" y="544925"/>
            <a:ext cx="1729355" cy="155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Conector: Curvo 38">
            <a:extLst>
              <a:ext uri="{FF2B5EF4-FFF2-40B4-BE49-F238E27FC236}">
                <a16:creationId xmlns:a16="http://schemas.microsoft.com/office/drawing/2014/main" id="{175F6182-3509-4565-B739-47AF2B494530}"/>
              </a:ext>
            </a:extLst>
          </p:cNvPr>
          <p:cNvCxnSpPr>
            <a:cxnSpLocks/>
          </p:cNvCxnSpPr>
          <p:nvPr/>
        </p:nvCxnSpPr>
        <p:spPr>
          <a:xfrm rot="16200000" flipH="1">
            <a:off x="1982367" y="2741986"/>
            <a:ext cx="1373724" cy="1290942"/>
          </a:xfrm>
          <a:prstGeom prst="curvedConnector3">
            <a:avLst/>
          </a:prstGeom>
          <a:ln w="5715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: Curvo 41">
            <a:extLst>
              <a:ext uri="{FF2B5EF4-FFF2-40B4-BE49-F238E27FC236}">
                <a16:creationId xmlns:a16="http://schemas.microsoft.com/office/drawing/2014/main" id="{C55D3CDA-F2D5-454D-A153-4AF106CA3543}"/>
              </a:ext>
            </a:extLst>
          </p:cNvPr>
          <p:cNvCxnSpPr>
            <a:cxnSpLocks/>
          </p:cNvCxnSpPr>
          <p:nvPr/>
        </p:nvCxnSpPr>
        <p:spPr>
          <a:xfrm rot="5400000">
            <a:off x="8654180" y="2825541"/>
            <a:ext cx="1367125" cy="1130434"/>
          </a:xfrm>
          <a:prstGeom prst="curvedConnector3">
            <a:avLst/>
          </a:prstGeom>
          <a:ln w="5715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01BD86A9-EF48-4035-B486-FF0766C56F77}"/>
              </a:ext>
            </a:extLst>
          </p:cNvPr>
          <p:cNvCxnSpPr>
            <a:cxnSpLocks/>
          </p:cNvCxnSpPr>
          <p:nvPr/>
        </p:nvCxnSpPr>
        <p:spPr>
          <a:xfrm>
            <a:off x="3314700" y="4031456"/>
            <a:ext cx="0" cy="159544"/>
          </a:xfrm>
          <a:prstGeom prst="straightConnector1">
            <a:avLst/>
          </a:prstGeom>
          <a:ln w="571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de Seta Reta 51">
            <a:extLst>
              <a:ext uri="{FF2B5EF4-FFF2-40B4-BE49-F238E27FC236}">
                <a16:creationId xmlns:a16="http://schemas.microsoft.com/office/drawing/2014/main" id="{25DAE4E9-F2E6-4648-BB08-9C49ABEC73CD}"/>
              </a:ext>
            </a:extLst>
          </p:cNvPr>
          <p:cNvCxnSpPr>
            <a:cxnSpLocks/>
          </p:cNvCxnSpPr>
          <p:nvPr/>
        </p:nvCxnSpPr>
        <p:spPr>
          <a:xfrm>
            <a:off x="8772525" y="4010025"/>
            <a:ext cx="0" cy="180975"/>
          </a:xfrm>
          <a:prstGeom prst="straightConnector1">
            <a:avLst/>
          </a:prstGeom>
          <a:ln w="571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Arco 56">
            <a:extLst>
              <a:ext uri="{FF2B5EF4-FFF2-40B4-BE49-F238E27FC236}">
                <a16:creationId xmlns:a16="http://schemas.microsoft.com/office/drawing/2014/main" id="{487499D2-F0D5-4D6A-B9F1-14E74C82045C}"/>
              </a:ext>
            </a:extLst>
          </p:cNvPr>
          <p:cNvSpPr/>
          <p:nvPr/>
        </p:nvSpPr>
        <p:spPr>
          <a:xfrm rot="11268338" flipH="1">
            <a:off x="3895208" y="1735212"/>
            <a:ext cx="2361501" cy="3500631"/>
          </a:xfrm>
          <a:prstGeom prst="arc">
            <a:avLst>
              <a:gd name="adj1" fmla="val 16339748"/>
              <a:gd name="adj2" fmla="val 1917880"/>
            </a:avLst>
          </a:prstGeom>
          <a:ln w="5715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9" name="Conector de Seta Reta 58">
            <a:extLst>
              <a:ext uri="{FF2B5EF4-FFF2-40B4-BE49-F238E27FC236}">
                <a16:creationId xmlns:a16="http://schemas.microsoft.com/office/drawing/2014/main" id="{1975FD7B-BD84-4F29-9F24-36BF13A67DF6}"/>
              </a:ext>
            </a:extLst>
          </p:cNvPr>
          <p:cNvCxnSpPr>
            <a:cxnSpLocks/>
          </p:cNvCxnSpPr>
          <p:nvPr/>
        </p:nvCxnSpPr>
        <p:spPr>
          <a:xfrm flipH="1" flipV="1">
            <a:off x="6219825" y="2700594"/>
            <a:ext cx="38100" cy="357188"/>
          </a:xfrm>
          <a:prstGeom prst="straightConnector1">
            <a:avLst/>
          </a:prstGeom>
          <a:ln w="571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de Seta Reta 63">
            <a:extLst>
              <a:ext uri="{FF2B5EF4-FFF2-40B4-BE49-F238E27FC236}">
                <a16:creationId xmlns:a16="http://schemas.microsoft.com/office/drawing/2014/main" id="{23155563-A8EA-4C92-9099-3ABA84F2FF97}"/>
              </a:ext>
            </a:extLst>
          </p:cNvPr>
          <p:cNvCxnSpPr>
            <a:cxnSpLocks/>
          </p:cNvCxnSpPr>
          <p:nvPr/>
        </p:nvCxnSpPr>
        <p:spPr>
          <a:xfrm>
            <a:off x="7635240" y="1676400"/>
            <a:ext cx="1137285" cy="0"/>
          </a:xfrm>
          <a:prstGeom prst="straightConnector1">
            <a:avLst/>
          </a:prstGeom>
          <a:ln w="57150">
            <a:solidFill>
              <a:srgbClr val="4472C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itle 1">
            <a:extLst>
              <a:ext uri="{FF2B5EF4-FFF2-40B4-BE49-F238E27FC236}">
                <a16:creationId xmlns:a16="http://schemas.microsoft.com/office/drawing/2014/main" id="{9D6764F1-A44E-45BC-9EC1-E72714184E6D}"/>
              </a:ext>
            </a:extLst>
          </p:cNvPr>
          <p:cNvSpPr>
            <a:spLocks noGrp="1"/>
          </p:cNvSpPr>
          <p:nvPr/>
        </p:nvSpPr>
        <p:spPr>
          <a:xfrm>
            <a:off x="-359336" y="-139228"/>
            <a:ext cx="6057129" cy="964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DESENHO DE SOLUÇÃO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4148749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320</Words>
  <Application>Microsoft Office PowerPoint</Application>
  <PresentationFormat>Widescreen</PresentationFormat>
  <Paragraphs>58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Microsoft GothicNeo</vt:lpstr>
      <vt:lpstr>Arial</vt:lpstr>
      <vt:lpstr>Calibri</vt:lpstr>
      <vt:lpstr>Calibri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MONTEIRO ROCHA BRAZ DA SILVA .</dc:creator>
  <cp:lastModifiedBy>Gabriel Lemos</cp:lastModifiedBy>
  <cp:revision>2</cp:revision>
  <dcterms:created xsi:type="dcterms:W3CDTF">2020-09-10T15:28:51Z</dcterms:created>
  <dcterms:modified xsi:type="dcterms:W3CDTF">2020-09-22T21:36:29Z</dcterms:modified>
</cp:coreProperties>
</file>

<file path=docProps/thumbnail.jpeg>
</file>